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1863" r:id="rId2"/>
    <p:sldId id="1870" r:id="rId3"/>
    <p:sldId id="2472" r:id="rId4"/>
    <p:sldId id="2471" r:id="rId5"/>
    <p:sldId id="2470" r:id="rId6"/>
    <p:sldId id="2473" r:id="rId7"/>
    <p:sldId id="2474" r:id="rId8"/>
    <p:sldId id="2475" r:id="rId9"/>
    <p:sldId id="1903" r:id="rId10"/>
    <p:sldId id="2447" r:id="rId11"/>
    <p:sldId id="2476" r:id="rId12"/>
    <p:sldId id="2477" r:id="rId13"/>
    <p:sldId id="2468" r:id="rId14"/>
    <p:sldId id="2478" r:id="rId15"/>
    <p:sldId id="2488" r:id="rId16"/>
    <p:sldId id="2489" r:id="rId17"/>
    <p:sldId id="2490" r:id="rId18"/>
    <p:sldId id="259" r:id="rId19"/>
    <p:sldId id="2485" r:id="rId20"/>
    <p:sldId id="2480" r:id="rId21"/>
    <p:sldId id="2483" r:id="rId22"/>
    <p:sldId id="2481" r:id="rId23"/>
    <p:sldId id="2487" r:id="rId24"/>
    <p:sldId id="2484" r:id="rId25"/>
    <p:sldId id="2486" r:id="rId26"/>
    <p:sldId id="2466" r:id="rId27"/>
    <p:sldId id="199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1903"/>
            <p14:sldId id="2447"/>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90"/>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4C7E7"/>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44A61-C3D3-48E5-B979-D806E92B623B}" v="407" dt="2020-10-29T10:46:20.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412" autoAdjust="0"/>
  </p:normalViewPr>
  <p:slideViewPr>
    <p:cSldViewPr snapToGrid="0">
      <p:cViewPr varScale="1">
        <p:scale>
          <a:sx n="99" d="100"/>
          <a:sy n="99" d="100"/>
        </p:scale>
        <p:origin x="11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76444A61-C3D3-48E5-B979-D806E92B623B}"/>
    <pc:docChg chg="undo custSel addSld delSld modSld sldOrd modSection">
      <pc:chgData name="Eldert Grootenboer" userId="3fe8758b2c2b58d2" providerId="LiveId" clId="{76444A61-C3D3-48E5-B979-D806E92B623B}" dt="2020-10-29T10:50:21.582" v="108"/>
      <pc:docMkLst>
        <pc:docMk/>
      </pc:docMkLst>
      <pc:sldChg chg="addSp delSp modSp">
        <pc:chgData name="Eldert Grootenboer" userId="3fe8758b2c2b58d2" providerId="LiveId" clId="{76444A61-C3D3-48E5-B979-D806E92B623B}" dt="2020-10-29T10:37:29.318" v="4"/>
        <pc:sldMkLst>
          <pc:docMk/>
          <pc:sldMk cId="1292818563" sldId="259"/>
        </pc:sldMkLst>
        <pc:spChg chg="del">
          <ac:chgData name="Eldert Grootenboer" userId="3fe8758b2c2b58d2" providerId="LiveId" clId="{76444A61-C3D3-48E5-B979-D806E92B623B}" dt="2020-10-29T10:37:29.318" v="4"/>
          <ac:spMkLst>
            <pc:docMk/>
            <pc:sldMk cId="1292818563" sldId="259"/>
            <ac:spMk id="4" creationId="{0C7D8E93-96E3-42F2-AD06-2AB6C3600C03}"/>
          </ac:spMkLst>
        </pc:spChg>
        <pc:picChg chg="add mod">
          <ac:chgData name="Eldert Grootenboer" userId="3fe8758b2c2b58d2" providerId="LiveId" clId="{76444A61-C3D3-48E5-B979-D806E92B623B}" dt="2020-10-29T10:37:29.318" v="4"/>
          <ac:picMkLst>
            <pc:docMk/>
            <pc:sldMk cId="1292818563" sldId="259"/>
            <ac:picMk id="1026" creationId="{CE46F832-B24C-4ACA-BEBC-30F134E8CF79}"/>
          </ac:picMkLst>
        </pc:picChg>
      </pc:sldChg>
      <pc:sldChg chg="addSp delSp modSp add del mod modClrScheme modShow chgLayout">
        <pc:chgData name="Eldert Grootenboer" userId="3fe8758b2c2b58d2" providerId="LiveId" clId="{76444A61-C3D3-48E5-B979-D806E92B623B}" dt="2020-10-29T10:45:51.050" v="84" actId="729"/>
        <pc:sldMkLst>
          <pc:docMk/>
          <pc:sldMk cId="3433781766" sldId="259"/>
        </pc:sldMkLst>
        <pc:spChg chg="mod ord">
          <ac:chgData name="Eldert Grootenboer" userId="3fe8758b2c2b58d2" providerId="LiveId" clId="{76444A61-C3D3-48E5-B979-D806E92B623B}" dt="2020-10-29T10:36:32.759" v="0" actId="700"/>
          <ac:spMkLst>
            <pc:docMk/>
            <pc:sldMk cId="3433781766" sldId="259"/>
            <ac:spMk id="2" creationId="{19C96D9A-AC80-754C-96F0-C49E3E97C4A5}"/>
          </ac:spMkLst>
        </pc:spChg>
        <pc:spChg chg="add del mod ord">
          <ac:chgData name="Eldert Grootenboer" userId="3fe8758b2c2b58d2" providerId="LiveId" clId="{76444A61-C3D3-48E5-B979-D806E92B623B}" dt="2020-10-29T10:36:38.091" v="1"/>
          <ac:spMkLst>
            <pc:docMk/>
            <pc:sldMk cId="3433781766" sldId="259"/>
            <ac:spMk id="3" creationId="{E3B93D08-0ED9-482C-81A2-BD90ADB4B300}"/>
          </ac:spMkLst>
        </pc:spChg>
        <pc:spChg chg="add mod">
          <ac:chgData name="Eldert Grootenboer" userId="3fe8758b2c2b58d2" providerId="LiveId" clId="{76444A61-C3D3-48E5-B979-D806E92B623B}" dt="2020-10-29T10:37:27.103" v="3" actId="478"/>
          <ac:spMkLst>
            <pc:docMk/>
            <pc:sldMk cId="3433781766" sldId="259"/>
            <ac:spMk id="4" creationId="{0C7D8E93-96E3-42F2-AD06-2AB6C3600C03}"/>
          </ac:spMkLst>
        </pc:spChg>
        <pc:graphicFrameChg chg="mod ord">
          <ac:chgData name="Eldert Grootenboer" userId="3fe8758b2c2b58d2" providerId="LiveId" clId="{76444A61-C3D3-48E5-B979-D806E92B623B}" dt="2020-10-29T10:36:32.759" v="0" actId="700"/>
          <ac:graphicFrameMkLst>
            <pc:docMk/>
            <pc:sldMk cId="3433781766" sldId="259"/>
            <ac:graphicFrameMk id="11" creationId="{5E180DA8-0255-4F7E-884E-D0CAB676C2E0}"/>
          </ac:graphicFrameMkLst>
        </pc:graphicFrameChg>
        <pc:picChg chg="add del mod">
          <ac:chgData name="Eldert Grootenboer" userId="3fe8758b2c2b58d2" providerId="LiveId" clId="{76444A61-C3D3-48E5-B979-D806E92B623B}" dt="2020-10-29T10:37:27.103" v="3" actId="478"/>
          <ac:picMkLst>
            <pc:docMk/>
            <pc:sldMk cId="3433781766" sldId="259"/>
            <ac:picMk id="5" creationId="{5CDC9471-6049-4303-A64C-8F501831AEE7}"/>
          </ac:picMkLst>
        </pc:picChg>
      </pc:sldChg>
      <pc:sldChg chg="del">
        <pc:chgData name="Eldert Grootenboer" userId="3fe8758b2c2b58d2" providerId="LiveId" clId="{76444A61-C3D3-48E5-B979-D806E92B623B}" dt="2020-10-29T10:36:50.270" v="2" actId="47"/>
        <pc:sldMkLst>
          <pc:docMk/>
          <pc:sldMk cId="2018705741" sldId="2479"/>
        </pc:sldMkLst>
      </pc:sldChg>
      <pc:sldChg chg="modNotesTx">
        <pc:chgData name="Eldert Grootenboer" userId="3fe8758b2c2b58d2" providerId="LiveId" clId="{76444A61-C3D3-48E5-B979-D806E92B623B}" dt="2020-10-29T10:49:46.944" v="105" actId="20577"/>
        <pc:sldMkLst>
          <pc:docMk/>
          <pc:sldMk cId="432779400" sldId="2483"/>
        </pc:sldMkLst>
      </pc:sldChg>
      <pc:sldChg chg="addSp delSp modSp new mod ord modNotesTx">
        <pc:chgData name="Eldert Grootenboer" userId="3fe8758b2c2b58d2" providerId="LiveId" clId="{76444A61-C3D3-48E5-B979-D806E92B623B}" dt="2020-10-29T10:50:21.582" v="108"/>
        <pc:sldMkLst>
          <pc:docMk/>
          <pc:sldMk cId="416952213" sldId="2490"/>
        </pc:sldMkLst>
        <pc:spChg chg="mod">
          <ac:chgData name="Eldert Grootenboer" userId="3fe8758b2c2b58d2" providerId="LiveId" clId="{76444A61-C3D3-48E5-B979-D806E92B623B}" dt="2020-10-29T10:42:24.684" v="49"/>
          <ac:spMkLst>
            <pc:docMk/>
            <pc:sldMk cId="416952213" sldId="2490"/>
            <ac:spMk id="2" creationId="{1B597015-BA29-4ACC-943C-C304E26FAE40}"/>
          </ac:spMkLst>
        </pc:spChg>
        <pc:spChg chg="del mod">
          <ac:chgData name="Eldert Grootenboer" userId="3fe8758b2c2b58d2" providerId="LiveId" clId="{76444A61-C3D3-48E5-B979-D806E92B623B}" dt="2020-10-29T10:40:20.017" v="24" actId="22"/>
          <ac:spMkLst>
            <pc:docMk/>
            <pc:sldMk cId="416952213" sldId="2490"/>
            <ac:spMk id="3" creationId="{FE0CD0A4-A359-475F-AB02-A099C1BAC4DF}"/>
          </ac:spMkLst>
        </pc:spChg>
        <pc:spChg chg="del mod">
          <ac:chgData name="Eldert Grootenboer" userId="3fe8758b2c2b58d2" providerId="LiveId" clId="{76444A61-C3D3-48E5-B979-D806E92B623B}" dt="2020-10-29T10:40:42.535" v="25" actId="22"/>
          <ac:spMkLst>
            <pc:docMk/>
            <pc:sldMk cId="416952213" sldId="2490"/>
            <ac:spMk id="4" creationId="{8503E4A8-74B5-4441-955A-650A918C7BCF}"/>
          </ac:spMkLst>
        </pc:spChg>
        <pc:spChg chg="add mod">
          <ac:chgData name="Eldert Grootenboer" userId="3fe8758b2c2b58d2" providerId="LiveId" clId="{76444A61-C3D3-48E5-B979-D806E92B623B}" dt="2020-10-29T10:41:17.650" v="34" actId="20577"/>
          <ac:spMkLst>
            <pc:docMk/>
            <pc:sldMk cId="416952213" sldId="2490"/>
            <ac:spMk id="5" creationId="{CD46998D-2CDC-4CB2-B565-AE72B09B7AA3}"/>
          </ac:spMkLst>
        </pc:spChg>
        <pc:spChg chg="add mod">
          <ac:chgData name="Eldert Grootenboer" userId="3fe8758b2c2b58d2" providerId="LiveId" clId="{76444A61-C3D3-48E5-B979-D806E92B623B}" dt="2020-10-29T10:47:05.652" v="101" actId="12788"/>
          <ac:spMkLst>
            <pc:docMk/>
            <pc:sldMk cId="416952213" sldId="2490"/>
            <ac:spMk id="18" creationId="{0A413262-ACCF-4F85-804C-CD6D9EF2E805}"/>
          </ac:spMkLst>
        </pc:spChg>
        <pc:picChg chg="add del">
          <ac:chgData name="Eldert Grootenboer" userId="3fe8758b2c2b58d2" providerId="LiveId" clId="{76444A61-C3D3-48E5-B979-D806E92B623B}" dt="2020-10-29T10:40:18.074" v="22" actId="22"/>
          <ac:picMkLst>
            <pc:docMk/>
            <pc:sldMk cId="416952213" sldId="2490"/>
            <ac:picMk id="7" creationId="{E51C3B67-8F4D-4EAC-974B-A5D2BEC9E2E8}"/>
          </ac:picMkLst>
        </pc:picChg>
        <pc:picChg chg="add mod ord modCrop">
          <ac:chgData name="Eldert Grootenboer" userId="3fe8758b2c2b58d2" providerId="LiveId" clId="{76444A61-C3D3-48E5-B979-D806E92B623B}" dt="2020-10-29T10:45:37.380" v="83" actId="1038"/>
          <ac:picMkLst>
            <pc:docMk/>
            <pc:sldMk cId="416952213" sldId="2490"/>
            <ac:picMk id="9" creationId="{7227A924-9F96-4C4A-BE7C-47F5CDD5937C}"/>
          </ac:picMkLst>
        </pc:picChg>
        <pc:picChg chg="add mod ord modCrop">
          <ac:chgData name="Eldert Grootenboer" userId="3fe8758b2c2b58d2" providerId="LiveId" clId="{76444A61-C3D3-48E5-B979-D806E92B623B}" dt="2020-10-29T10:45:37.380" v="83" actId="1038"/>
          <ac:picMkLst>
            <pc:docMk/>
            <pc:sldMk cId="416952213" sldId="2490"/>
            <ac:picMk id="11" creationId="{9916781C-42E0-4A02-92E3-DB9E739048F6}"/>
          </ac:picMkLst>
        </pc:picChg>
        <pc:picChg chg="add del">
          <ac:chgData name="Eldert Grootenboer" userId="3fe8758b2c2b58d2" providerId="LiveId" clId="{76444A61-C3D3-48E5-B979-D806E92B623B}" dt="2020-10-29T10:41:08.758" v="27" actId="22"/>
          <ac:picMkLst>
            <pc:docMk/>
            <pc:sldMk cId="416952213" sldId="2490"/>
            <ac:picMk id="13" creationId="{F6A88AA8-A488-4455-8DFB-D65E9503568A}"/>
          </ac:picMkLst>
        </pc:picChg>
        <pc:picChg chg="add del">
          <ac:chgData name="Eldert Grootenboer" userId="3fe8758b2c2b58d2" providerId="LiveId" clId="{76444A61-C3D3-48E5-B979-D806E92B623B}" dt="2020-10-29T10:41:12.334" v="30" actId="22"/>
          <ac:picMkLst>
            <pc:docMk/>
            <pc:sldMk cId="416952213" sldId="2490"/>
            <ac:picMk id="15" creationId="{DBB9A8C6-950A-4828-AB9A-7363C2988E1C}"/>
          </ac:picMkLst>
        </pc:picChg>
        <pc:picChg chg="add mod modCrop">
          <ac:chgData name="Eldert Grootenboer" userId="3fe8758b2c2b58d2" providerId="LiveId" clId="{76444A61-C3D3-48E5-B979-D806E92B623B}" dt="2020-10-29T10:45:37.380" v="83" actId="1038"/>
          <ac:picMkLst>
            <pc:docMk/>
            <pc:sldMk cId="416952213" sldId="2490"/>
            <ac:picMk id="17" creationId="{65369BCD-82B1-4CFB-8C61-300AE007A85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EE780330-BBAF-4823-87A5-9308B6862D39}">
      <dgm:prSet custT="1"/>
      <dgm:spPr>
        <a:ln>
          <a:noFill/>
        </a:ln>
      </dgm:spPr>
      <dgm:t>
        <a:bodyPr/>
        <a:lstStyle/>
        <a:p>
          <a:pPr>
            <a:lnSpc>
              <a:spcPct val="100000"/>
            </a:lnSpc>
          </a:pPr>
          <a:r>
            <a:rPr lang="en-US" sz="2400">
              <a:solidFill>
                <a:schemeClr val="bg1"/>
              </a:solidFill>
            </a:rPr>
            <a:t>Quota limits</a:t>
          </a:r>
        </a:p>
      </dgm:t>
    </dgm:pt>
    <dgm:pt modelId="{70D80252-0017-49AA-B05B-ABB806690DFD}" type="parTrans" cxnId="{E833B992-C36B-4A60-8063-A968C33C01B5}">
      <dgm:prSet/>
      <dgm:spPr/>
      <dgm:t>
        <a:bodyPr/>
        <a:lstStyle/>
        <a:p>
          <a:endParaRPr lang="en-US" sz="2400"/>
        </a:p>
      </dgm:t>
    </dgm:pt>
    <dgm:pt modelId="{06F9D600-275A-4456-AB7A-1CA775990015}" type="sibTrans" cxnId="{E833B992-C36B-4A60-8063-A968C33C01B5}">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7">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7">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7">
        <dgm:presLayoutVars>
          <dgm:chMax val="1"/>
          <dgm:chPref val="1"/>
        </dgm:presLayoutVars>
      </dgm:prSet>
      <dgm:spPr/>
    </dgm:pt>
    <dgm:pt modelId="{065CFBD5-1F05-4009-A75F-41AF33C71105}" type="pres">
      <dgm:prSet presAssocID="{38FADC86-C93A-4807-B93C-43C14D92324E}" presName="sibTrans" presStyleCnt="0"/>
      <dgm:spPr/>
    </dgm:pt>
    <dgm:pt modelId="{529DE3C3-F388-4D8C-AC94-31E33E4B7175}" type="pres">
      <dgm:prSet presAssocID="{EE780330-BBAF-4823-87A5-9308B6862D39}" presName="compNode" presStyleCnt="0"/>
      <dgm:spPr/>
    </dgm:pt>
    <dgm:pt modelId="{051945D4-A204-4E26-83BC-2A362FB05876}" type="pres">
      <dgm:prSet presAssocID="{EE780330-BBAF-4823-87A5-9308B6862D3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D90138DB-EBCB-4628-A1C9-399FFB61A9CB}" type="pres">
      <dgm:prSet presAssocID="{EE780330-BBAF-4823-87A5-9308B6862D39}" presName="spaceRect" presStyleCnt="0"/>
      <dgm:spPr/>
    </dgm:pt>
    <dgm:pt modelId="{0863F2B4-AEC4-43DA-BA56-7DECDECB7FBE}" type="pres">
      <dgm:prSet presAssocID="{EE780330-BBAF-4823-87A5-9308B6862D39}" presName="textRect" presStyleLbl="revTx" presStyleIdx="3" presStyleCnt="7">
        <dgm:presLayoutVars>
          <dgm:chMax val="1"/>
          <dgm:chPref val="1"/>
        </dgm:presLayoutVars>
      </dgm:prSet>
      <dgm:spPr/>
    </dgm:pt>
    <dgm:pt modelId="{D268E8EC-441C-4818-998A-14ACC462914F}" type="pres">
      <dgm:prSet presAssocID="{06F9D600-275A-4456-AB7A-1CA775990015}"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4" presStyleCnt="7"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5" presStyleCnt="7"/>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5" presStyleCnt="7">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6" presStyleCnt="7"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BE103349-D468-48F6-BCA8-BEDDF0A03BFE}" type="presOf" srcId="{EE780330-BBAF-4823-87A5-9308B6862D39}" destId="{0863F2B4-AEC4-43DA-BA56-7DECDECB7FBE}"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5"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E833B992-C36B-4A60-8063-A968C33C01B5}" srcId="{A05EB848-6351-40CE-81BB-84A3203F8A77}" destId="{EE780330-BBAF-4823-87A5-9308B6862D39}" srcOrd="3" destOrd="0" parTransId="{70D80252-0017-49AA-B05B-ABB806690DFD}" sibTransId="{06F9D600-275A-4456-AB7A-1CA775990015}"/>
    <dgm:cxn modelId="{CA92AFC5-2156-4F94-8F37-EDBBA9B4CCFC}" srcId="{A05EB848-6351-40CE-81BB-84A3203F8A77}" destId="{BC092554-28EC-4668-BFDC-BCD02A36D271}" srcOrd="4"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6"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4CA120D3-7902-48A7-94F7-488FFBDD2B29}" type="presParOf" srcId="{95B7BA2F-ADB2-49B6-9DAF-AD9ADF58771B}" destId="{529DE3C3-F388-4D8C-AC94-31E33E4B7175}" srcOrd="6" destOrd="0" presId="urn:microsoft.com/office/officeart/2018/2/layout/IconLabelList"/>
    <dgm:cxn modelId="{AF2B62F8-D5F5-4E47-83AB-AE5CFACB8A7A}" type="presParOf" srcId="{529DE3C3-F388-4D8C-AC94-31E33E4B7175}" destId="{051945D4-A204-4E26-83BC-2A362FB05876}" srcOrd="0" destOrd="0" presId="urn:microsoft.com/office/officeart/2018/2/layout/IconLabelList"/>
    <dgm:cxn modelId="{64430FB3-2C4C-45AD-8C0B-DEB1D32AA379}" type="presParOf" srcId="{529DE3C3-F388-4D8C-AC94-31E33E4B7175}" destId="{D90138DB-EBCB-4628-A1C9-399FFB61A9CB}" srcOrd="1" destOrd="0" presId="urn:microsoft.com/office/officeart/2018/2/layout/IconLabelList"/>
    <dgm:cxn modelId="{6048B730-C312-4D72-BFEF-B863F780AA3D}" type="presParOf" srcId="{529DE3C3-F388-4D8C-AC94-31E33E4B7175}" destId="{0863F2B4-AEC4-43DA-BA56-7DECDECB7FBE}" srcOrd="2" destOrd="0" presId="urn:microsoft.com/office/officeart/2018/2/layout/IconLabelList"/>
    <dgm:cxn modelId="{E78EA9EE-A35E-4047-A42E-F084F09043EC}" type="presParOf" srcId="{95B7BA2F-ADB2-49B6-9DAF-AD9ADF58771B}" destId="{D268E8EC-441C-4818-998A-14ACC462914F}" srcOrd="7" destOrd="0" presId="urn:microsoft.com/office/officeart/2018/2/layout/IconLabelList"/>
    <dgm:cxn modelId="{3CD57662-D59D-4628-9EA3-A359DD3B03C2}" type="presParOf" srcId="{95B7BA2F-ADB2-49B6-9DAF-AD9ADF58771B}" destId="{D252BF3B-89BB-4AF1-9035-F5B6DAA8DF5B}" srcOrd="8"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9" destOrd="0" presId="urn:microsoft.com/office/officeart/2018/2/layout/IconLabelList"/>
    <dgm:cxn modelId="{174D42DC-664C-4705-9271-00BF3C4E2078}" type="presParOf" srcId="{95B7BA2F-ADB2-49B6-9DAF-AD9ADF58771B}" destId="{FB3FE54C-F56E-47DD-A7AB-E073B84FBEA8}" srcOrd="10"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11" destOrd="0" presId="urn:microsoft.com/office/officeart/2018/2/layout/IconLabelList"/>
    <dgm:cxn modelId="{61A64C42-D47A-4EE2-9ED5-ABE41F70FFCB}" type="presParOf" srcId="{95B7BA2F-ADB2-49B6-9DAF-AD9ADF58771B}" destId="{AFE45C3B-51BB-488F-8DFD-33A29561C734}" srcOrd="12"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dirty="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4">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4">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4"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4">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097C657F-E68F-44F8-BD88-3FCFC276B559}" type="presOf" srcId="{626ED98D-CA6E-4F86-92AB-7A5CBD87523C}" destId="{997D7ABE-F447-41CD-9FC7-D3BEBBBAD181}"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661337"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2289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222894" y="1661698"/>
        <a:ext cx="1594335" cy="678215"/>
      </dsp:txXfrm>
    </dsp:sp>
    <dsp:sp modelId="{2D5641FC-17E6-45DB-84BD-BABA3EABD853}">
      <dsp:nvSpPr>
        <dsp:cNvPr id="0" name=""/>
        <dsp:cNvSpPr/>
      </dsp:nvSpPr>
      <dsp:spPr>
        <a:xfrm>
          <a:off x="2534681"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096239"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2096239" y="1661698"/>
        <a:ext cx="1594335" cy="678215"/>
      </dsp:txXfrm>
    </dsp:sp>
    <dsp:sp modelId="{15787F05-2034-4401-A9E3-1776D0311324}">
      <dsp:nvSpPr>
        <dsp:cNvPr id="0" name=""/>
        <dsp:cNvSpPr/>
      </dsp:nvSpPr>
      <dsp:spPr>
        <a:xfrm>
          <a:off x="4408026"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396958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3969584" y="1661698"/>
        <a:ext cx="1594335" cy="678215"/>
      </dsp:txXfrm>
    </dsp:sp>
    <dsp:sp modelId="{051945D4-A204-4E26-83BC-2A362FB05876}">
      <dsp:nvSpPr>
        <dsp:cNvPr id="0" name=""/>
        <dsp:cNvSpPr/>
      </dsp:nvSpPr>
      <dsp:spPr>
        <a:xfrm>
          <a:off x="6281371"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3F2B4-AEC4-43DA-BA56-7DECDECB7FBE}">
      <dsp:nvSpPr>
        <dsp:cNvPr id="0" name=""/>
        <dsp:cNvSpPr/>
      </dsp:nvSpPr>
      <dsp:spPr>
        <a:xfrm>
          <a:off x="5842928"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Quota limits</a:t>
          </a:r>
        </a:p>
      </dsp:txBody>
      <dsp:txXfrm>
        <a:off x="5842928" y="1661698"/>
        <a:ext cx="1594335" cy="678215"/>
      </dsp:txXfrm>
    </dsp:sp>
    <dsp:sp modelId="{5AD3BD7E-3944-46AA-B56C-3A8A642CA170}">
      <dsp:nvSpPr>
        <dsp:cNvPr id="0" name=""/>
        <dsp:cNvSpPr/>
      </dsp:nvSpPr>
      <dsp:spPr>
        <a:xfrm>
          <a:off x="8360760" y="639542"/>
          <a:ext cx="717451" cy="7174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7716273"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7716273" y="1661698"/>
        <a:ext cx="2006423" cy="678215"/>
      </dsp:txXfrm>
    </dsp:sp>
    <dsp:sp modelId="{99C2E924-8BC0-48CA-AE34-6B3BAE69B598}">
      <dsp:nvSpPr>
        <dsp:cNvPr id="0" name=""/>
        <dsp:cNvSpPr/>
      </dsp:nvSpPr>
      <dsp:spPr>
        <a:xfrm>
          <a:off x="10440148" y="639542"/>
          <a:ext cx="717451" cy="71745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10001706"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10001706" y="1661698"/>
        <a:ext cx="1594335" cy="678215"/>
      </dsp:txXfrm>
    </dsp:sp>
    <dsp:sp modelId="{CFC2D02C-EA3D-409D-AF67-77C5CADF77CE}">
      <dsp:nvSpPr>
        <dsp:cNvPr id="0" name=""/>
        <dsp:cNvSpPr/>
      </dsp:nvSpPr>
      <dsp:spPr>
        <a:xfrm>
          <a:off x="5550742" y="2738498"/>
          <a:ext cx="717451" cy="7174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56387"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4556387"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986220" y="1235851"/>
          <a:ext cx="1091782" cy="109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319019"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319019" y="2718967"/>
        <a:ext cx="2426183" cy="1123593"/>
      </dsp:txXfrm>
    </dsp:sp>
    <dsp:sp modelId="{D60BFC66-3A4A-4ED1-8D0B-F27E7B4C170B}">
      <dsp:nvSpPr>
        <dsp:cNvPr id="0" name=""/>
        <dsp:cNvSpPr/>
      </dsp:nvSpPr>
      <dsp:spPr>
        <a:xfrm>
          <a:off x="3836986" y="1235851"/>
          <a:ext cx="1091782" cy="109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3169785"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3169785" y="2718967"/>
        <a:ext cx="2426183" cy="1123593"/>
      </dsp:txXfrm>
    </dsp:sp>
    <dsp:sp modelId="{07F959E3-66E7-4211-9EAF-192D77D7B187}">
      <dsp:nvSpPr>
        <dsp:cNvPr id="0" name=""/>
        <dsp:cNvSpPr/>
      </dsp:nvSpPr>
      <dsp:spPr>
        <a:xfrm>
          <a:off x="6788960" y="1235851"/>
          <a:ext cx="1091782" cy="109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6020551" y="2718967"/>
          <a:ext cx="26286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6020551" y="2718967"/>
        <a:ext cx="2628600" cy="1123593"/>
      </dsp:txXfrm>
    </dsp:sp>
    <dsp:sp modelId="{8C563C67-FDA5-463A-90D2-1C2C62C74E98}">
      <dsp:nvSpPr>
        <dsp:cNvPr id="0" name=""/>
        <dsp:cNvSpPr/>
      </dsp:nvSpPr>
      <dsp:spPr>
        <a:xfrm>
          <a:off x="9740933" y="1235851"/>
          <a:ext cx="1091782" cy="109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9073733" y="2718967"/>
          <a:ext cx="2426183"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Not following best practices</a:t>
          </a:r>
        </a:p>
      </dsp:txBody>
      <dsp:txXfrm>
        <a:off x="9073733" y="2718967"/>
        <a:ext cx="2426183" cy="112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16192" y="3343"/>
          <a:ext cx="1609129" cy="965477"/>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object level authorization</a:t>
          </a:r>
          <a:endParaRPr lang="en-US" sz="1700" kern="1200"/>
        </a:p>
      </dsp:txBody>
      <dsp:txXfrm>
        <a:off x="16192" y="3343"/>
        <a:ext cx="1609129" cy="965477"/>
      </dsp:txXfrm>
    </dsp:sp>
    <dsp:sp modelId="{B223CB7A-81DD-49BA-8A4F-C132776AC39B}">
      <dsp:nvSpPr>
        <dsp:cNvPr id="0" name=""/>
        <dsp:cNvSpPr/>
      </dsp:nvSpPr>
      <dsp:spPr>
        <a:xfrm>
          <a:off x="1786235" y="3343"/>
          <a:ext cx="1609129" cy="965477"/>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Broken</a:t>
          </a:r>
          <a:r>
            <a:rPr lang="nl-NL" sz="1700" kern="1200" dirty="0"/>
            <a:t> </a:t>
          </a:r>
          <a:r>
            <a:rPr lang="nl-NL" sz="1700" kern="1200" dirty="0" err="1"/>
            <a:t>authentication</a:t>
          </a:r>
          <a:endParaRPr lang="en-US" sz="1700" kern="1200" dirty="0"/>
        </a:p>
      </dsp:txBody>
      <dsp:txXfrm>
        <a:off x="1786235" y="3343"/>
        <a:ext cx="1609129" cy="965477"/>
      </dsp:txXfrm>
    </dsp:sp>
    <dsp:sp modelId="{DC4EC20C-CE8B-48B6-ADA0-AF91CAF9B56F}">
      <dsp:nvSpPr>
        <dsp:cNvPr id="0" name=""/>
        <dsp:cNvSpPr/>
      </dsp:nvSpPr>
      <dsp:spPr>
        <a:xfrm>
          <a:off x="3556277" y="3343"/>
          <a:ext cx="1609129" cy="965477"/>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Excessive</a:t>
          </a:r>
          <a:r>
            <a:rPr lang="nl-NL" sz="1700" kern="1200" dirty="0"/>
            <a:t> data exposure</a:t>
          </a:r>
          <a:endParaRPr lang="en-US" sz="1700" kern="1200" dirty="0"/>
        </a:p>
      </dsp:txBody>
      <dsp:txXfrm>
        <a:off x="3556277" y="3343"/>
        <a:ext cx="1609129" cy="965477"/>
      </dsp:txXfrm>
    </dsp:sp>
    <dsp:sp modelId="{B494085F-B4EA-4068-B410-B6EA3EDC4C20}">
      <dsp:nvSpPr>
        <dsp:cNvPr id="0" name=""/>
        <dsp:cNvSpPr/>
      </dsp:nvSpPr>
      <dsp:spPr>
        <a:xfrm>
          <a:off x="16192" y="1129734"/>
          <a:ext cx="1609129" cy="965477"/>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t>Lack</a:t>
          </a:r>
          <a:r>
            <a:rPr lang="nl-NL" sz="1700" kern="1200" dirty="0"/>
            <a:t> of resources </a:t>
          </a:r>
          <a:r>
            <a:rPr lang="nl-NL" sz="1700" kern="1200" dirty="0" err="1"/>
            <a:t>and</a:t>
          </a:r>
          <a:r>
            <a:rPr lang="nl-NL" sz="1700" kern="1200" dirty="0"/>
            <a:t> </a:t>
          </a:r>
          <a:r>
            <a:rPr lang="nl-NL" sz="1700" kern="1200" dirty="0" err="1"/>
            <a:t>rate</a:t>
          </a:r>
          <a:r>
            <a:rPr lang="nl-NL" sz="1700" kern="1200" dirty="0"/>
            <a:t> </a:t>
          </a:r>
          <a:r>
            <a:rPr lang="nl-NL" sz="1700" kern="1200" dirty="0" err="1"/>
            <a:t>limiting</a:t>
          </a:r>
          <a:endParaRPr lang="en-US" sz="1700" kern="1200" dirty="0"/>
        </a:p>
      </dsp:txBody>
      <dsp:txXfrm>
        <a:off x="16192" y="1129734"/>
        <a:ext cx="1609129" cy="965477"/>
      </dsp:txXfrm>
    </dsp:sp>
    <dsp:sp modelId="{45973665-3528-4A32-9BC8-6360FC356699}">
      <dsp:nvSpPr>
        <dsp:cNvPr id="0" name=""/>
        <dsp:cNvSpPr/>
      </dsp:nvSpPr>
      <dsp:spPr>
        <a:xfrm>
          <a:off x="1786235" y="1129734"/>
          <a:ext cx="1609129" cy="965477"/>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Broken function level authorization</a:t>
          </a:r>
          <a:endParaRPr lang="en-US" sz="1700" kern="1200"/>
        </a:p>
      </dsp:txBody>
      <dsp:txXfrm>
        <a:off x="1786235" y="1129734"/>
        <a:ext cx="1609129" cy="965477"/>
      </dsp:txXfrm>
    </dsp:sp>
    <dsp:sp modelId="{417DF3EB-BFC8-4915-AE05-E242E5C45DBE}">
      <dsp:nvSpPr>
        <dsp:cNvPr id="0" name=""/>
        <dsp:cNvSpPr/>
      </dsp:nvSpPr>
      <dsp:spPr>
        <a:xfrm>
          <a:off x="3556277" y="1129734"/>
          <a:ext cx="1609129" cy="965477"/>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Mass assignment</a:t>
          </a:r>
          <a:endParaRPr lang="en-US" sz="1700" kern="1200"/>
        </a:p>
      </dsp:txBody>
      <dsp:txXfrm>
        <a:off x="3556277" y="1129734"/>
        <a:ext cx="1609129" cy="965477"/>
      </dsp:txXfrm>
    </dsp:sp>
    <dsp:sp modelId="{D0DE6BB9-7FD4-4F61-B666-2EB8B2AB5411}">
      <dsp:nvSpPr>
        <dsp:cNvPr id="0" name=""/>
        <dsp:cNvSpPr/>
      </dsp:nvSpPr>
      <dsp:spPr>
        <a:xfrm>
          <a:off x="16192" y="2256125"/>
          <a:ext cx="1609129" cy="965477"/>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Security misconfiguration</a:t>
          </a:r>
          <a:endParaRPr lang="en-US" sz="1700" kern="1200"/>
        </a:p>
      </dsp:txBody>
      <dsp:txXfrm>
        <a:off x="16192" y="2256125"/>
        <a:ext cx="1609129" cy="965477"/>
      </dsp:txXfrm>
    </dsp:sp>
    <dsp:sp modelId="{469D59BB-D4A8-4679-9E36-99C00F1C18D0}">
      <dsp:nvSpPr>
        <dsp:cNvPr id="0" name=""/>
        <dsp:cNvSpPr/>
      </dsp:nvSpPr>
      <dsp:spPr>
        <a:xfrm>
          <a:off x="1786235" y="2256125"/>
          <a:ext cx="1609129" cy="965477"/>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Injection</a:t>
          </a:r>
          <a:endParaRPr lang="en-US" sz="1700" kern="1200"/>
        </a:p>
      </dsp:txBody>
      <dsp:txXfrm>
        <a:off x="1786235" y="2256125"/>
        <a:ext cx="1609129" cy="965477"/>
      </dsp:txXfrm>
    </dsp:sp>
    <dsp:sp modelId="{2259B505-4358-4CDB-B272-404C5516FCAE}">
      <dsp:nvSpPr>
        <dsp:cNvPr id="0" name=""/>
        <dsp:cNvSpPr/>
      </dsp:nvSpPr>
      <dsp:spPr>
        <a:xfrm>
          <a:off x="3556277" y="2256125"/>
          <a:ext cx="1609129" cy="965477"/>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Improper assets management</a:t>
          </a:r>
          <a:endParaRPr lang="en-US" sz="1700" kern="1200"/>
        </a:p>
      </dsp:txBody>
      <dsp:txXfrm>
        <a:off x="3556277" y="2256125"/>
        <a:ext cx="1609129" cy="965477"/>
      </dsp:txXfrm>
    </dsp:sp>
    <dsp:sp modelId="{A365F21D-60EE-4BFE-B2AA-4756DF26B07A}">
      <dsp:nvSpPr>
        <dsp:cNvPr id="0" name=""/>
        <dsp:cNvSpPr/>
      </dsp:nvSpPr>
      <dsp:spPr>
        <a:xfrm>
          <a:off x="1786235" y="3382516"/>
          <a:ext cx="1609129" cy="965477"/>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a:t>Insufficient logging and monitoring</a:t>
          </a:r>
          <a:endParaRPr lang="en-US" sz="1700" kern="1200"/>
        </a:p>
      </dsp:txBody>
      <dsp:txXfrm>
        <a:off x="1786235" y="3382516"/>
        <a:ext cx="1609129" cy="9654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29/10/2020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pifriends.com/api-security/owasps-api-security/"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management/oauth-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principles-api-management/"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44771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a:t>
            </a:r>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going over the line should be in the clear, for internal or external communications. </a:t>
            </a:r>
            <a:br>
              <a:rPr lang="en-US" b="0" i="0" dirty="0">
                <a:solidFill>
                  <a:srgbClr val="222222"/>
                </a:solidFill>
                <a:effectLst/>
                <a:latin typeface="Open Sans" panose="020B0606030504020204" pitchFamily="34" charset="0"/>
              </a:rPr>
            </a:br>
            <a:r>
              <a:rPr lang="en-US" b="1" i="0" dirty="0">
                <a:solidFill>
                  <a:srgbClr val="111111"/>
                </a:solidFill>
                <a:effectLst/>
                <a:latin typeface="Open Sans" panose="020B0606030504020204" pitchFamily="34" charset="0"/>
              </a:rPr>
              <a:t>2. </a:t>
            </a:r>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a:t>
            </a:r>
          </a:p>
          <a:p>
            <a:pPr algn="l"/>
            <a:r>
              <a:rPr lang="en-US" b="1" i="0" dirty="0">
                <a:solidFill>
                  <a:srgbClr val="111111"/>
                </a:solidFill>
                <a:effectLst/>
                <a:latin typeface="Open Sans" panose="020B0606030504020204" pitchFamily="34" charset="0"/>
              </a:rPr>
              <a:t>3. </a:t>
            </a:r>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You should always be delegating authorization and/or authentication of your APIs, don’t reinvent the wheel.</a:t>
            </a:r>
          </a:p>
          <a:p>
            <a:pPr algn="l"/>
            <a:r>
              <a:rPr lang="en-US" b="1" i="0" dirty="0">
                <a:solidFill>
                  <a:srgbClr val="111111"/>
                </a:solidFill>
                <a:effectLst/>
                <a:latin typeface="Open Sans" panose="020B0606030504020204" pitchFamily="34" charset="0"/>
              </a:rPr>
              <a:t>4. Call Security Experts </a:t>
            </a:r>
            <a:r>
              <a:rPr lang="en-US" b="0" i="0" dirty="0">
                <a:solidFill>
                  <a:srgbClr val="222222"/>
                </a:solidFill>
                <a:effectLst/>
                <a:latin typeface="Open Sans" panose="020B0606030504020204" pitchFamily="34" charset="0"/>
              </a:rPr>
              <a:t>Use experienced Antivirus systems or ICAP servers to help you with security.</a:t>
            </a:r>
          </a:p>
          <a:p>
            <a:pPr algn="l"/>
            <a:r>
              <a:rPr lang="en-US" b="1" i="0" dirty="0">
                <a:solidFill>
                  <a:srgbClr val="111111"/>
                </a:solidFill>
                <a:effectLst/>
                <a:latin typeface="Open Sans" panose="020B0606030504020204" pitchFamily="34" charset="0"/>
              </a:rPr>
              <a:t>5. </a:t>
            </a:r>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so audit and log relevant information on the server – and keep that history as long as it is reasonable.</a:t>
            </a:r>
          </a:p>
          <a:p>
            <a:pPr algn="l"/>
            <a:r>
              <a:rPr lang="en-US" b="1" i="0" dirty="0">
                <a:solidFill>
                  <a:srgbClr val="111111"/>
                </a:solidFill>
                <a:effectLst/>
                <a:latin typeface="Open Sans" panose="020B0606030504020204" pitchFamily="34" charset="0"/>
              </a:rPr>
              <a:t>6. Share as Little as Possible </a:t>
            </a:r>
            <a:r>
              <a:rPr lang="en-US" b="0" i="0" dirty="0">
                <a:solidFill>
                  <a:srgbClr val="111111"/>
                </a:solidFill>
                <a:effectLst/>
                <a:latin typeface="Open Sans" panose="020B0606030504020204" pitchFamily="34" charset="0"/>
              </a:rPr>
              <a:t>Only d</a:t>
            </a:r>
            <a:r>
              <a:rPr lang="en-US" b="0" i="0" dirty="0">
                <a:solidFill>
                  <a:srgbClr val="222222"/>
                </a:solidFill>
                <a:effectLst/>
                <a:latin typeface="Open Sans" panose="020B0606030504020204" pitchFamily="34" charset="0"/>
              </a:rPr>
              <a:t>isplay as little information as possible in your answers, especially in error messages. </a:t>
            </a:r>
          </a:p>
          <a:p>
            <a:pPr algn="l"/>
            <a:r>
              <a:rPr lang="en-US" b="1" i="0" dirty="0">
                <a:solidFill>
                  <a:srgbClr val="111111"/>
                </a:solidFill>
                <a:effectLst/>
                <a:latin typeface="Open Sans" panose="020B0606030504020204" pitchFamily="34" charset="0"/>
              </a:rPr>
              <a:t>7. </a:t>
            </a:r>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 </a:t>
            </a:r>
          </a:p>
          <a:p>
            <a:pPr algn="l"/>
            <a:r>
              <a:rPr lang="en-US" b="1" i="0" dirty="0">
                <a:solidFill>
                  <a:srgbClr val="111111"/>
                </a:solidFill>
                <a:effectLst/>
                <a:latin typeface="Open Sans" panose="020B0606030504020204" pitchFamily="34" charset="0"/>
              </a:rPr>
              <a:t>8. </a:t>
            </a:r>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validate the content.</a:t>
            </a:r>
          </a:p>
          <a:p>
            <a:pPr algn="l"/>
            <a:r>
              <a:rPr lang="en-US" b="1" i="0" dirty="0">
                <a:solidFill>
                  <a:srgbClr val="111111"/>
                </a:solidFill>
                <a:effectLst/>
                <a:latin typeface="Open Sans" panose="020B0606030504020204" pitchFamily="34" charset="0"/>
              </a:rPr>
              <a:t>9. </a:t>
            </a:r>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secured network and up-to-date services to be solid and always benefit from the latest security fixes. Using a Cloud offering can help on this.</a:t>
            </a:r>
          </a:p>
          <a:p>
            <a:pPr algn="l"/>
            <a:r>
              <a:rPr lang="en-US" b="1" i="0" dirty="0">
                <a:solidFill>
                  <a:srgbClr val="111111"/>
                </a:solidFill>
                <a:effectLst/>
                <a:latin typeface="Open Sans" panose="020B0606030504020204" pitchFamily="34" charset="0"/>
              </a:rPr>
              <a:t>10. Follow OWASP top 10 </a:t>
            </a:r>
            <a:r>
              <a:rPr lang="en-US" b="0" i="0" dirty="0">
                <a:solidFill>
                  <a:srgbClr val="222222"/>
                </a:solidFill>
                <a:effectLst/>
                <a:latin typeface="Open Sans" panose="020B0606030504020204" pitchFamily="34" charset="0"/>
              </a:rPr>
              <a:t>This is a list of the 10 worst vulnerabilities, ranked according to their exploitability and impact, so make sure to secure yourself against all of these.</a:t>
            </a:r>
          </a:p>
          <a:p>
            <a:pPr algn="l"/>
            <a:r>
              <a:rPr lang="en-US" b="1" i="0" dirty="0">
                <a:solidFill>
                  <a:srgbClr val="111111"/>
                </a:solidFill>
                <a:effectLst/>
                <a:latin typeface="Open Sans" panose="020B0606030504020204" pitchFamily="34" charset="0"/>
              </a:rPr>
              <a:t>11. </a:t>
            </a:r>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 Your API security should be organized into two layers, a DMZ with an API firewall to execute basic security mechanisms and a LAN with advanced security mechanisms on the content of data.</a:t>
            </a:r>
          </a:p>
          <a:p>
            <a:pPr algn="l"/>
            <a:r>
              <a:rPr lang="en-US" b="1" i="0" dirty="0">
                <a:solidFill>
                  <a:srgbClr val="111111"/>
                </a:solidFill>
                <a:effectLst/>
                <a:latin typeface="Open Sans" panose="020B0606030504020204" pitchFamily="34" charset="0"/>
              </a:rPr>
              <a:t>12. API Management </a:t>
            </a:r>
            <a:r>
              <a:rPr lang="en-US" b="0" i="0" dirty="0" err="1">
                <a:solidFill>
                  <a:srgbClr val="222222"/>
                </a:solidFill>
                <a:effectLst/>
                <a:latin typeface="Open Sans" panose="020B0606030504020204" pitchFamily="34" charset="0"/>
              </a:rPr>
              <a:t>Opt</a:t>
            </a:r>
            <a:r>
              <a:rPr lang="en-US" b="0" i="0" dirty="0">
                <a:solidFill>
                  <a:srgbClr val="222222"/>
                </a:solidFill>
                <a:effectLst/>
                <a:latin typeface="Open Sans" panose="020B0606030504020204" pitchFamily="34" charset="0"/>
              </a:rPr>
              <a: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7"/>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8"/>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6"/>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17</a:t>
            </a:fld>
            <a:endParaRPr lang="en-NL"/>
          </a:p>
        </p:txBody>
      </p:sp>
    </p:spTree>
    <p:extLst>
      <p:ext uri="{BB962C8B-B14F-4D97-AF65-F5344CB8AC3E}">
        <p14:creationId xmlns:p14="http://schemas.microsoft.com/office/powerpoint/2010/main" val="2788778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 </a:t>
            </a:r>
            <a:r>
              <a:rPr lang="en-US" dirty="0"/>
              <a:t>APIs tend to expose endpoints that handle object identifiers, which can be mis-used if we don’t set up proper authentication on each object.</a:t>
            </a:r>
          </a:p>
          <a:p>
            <a:r>
              <a:rPr lang="en-US" b="1" dirty="0"/>
              <a:t>Broken User Authentication </a:t>
            </a:r>
            <a:r>
              <a:rPr lang="en-US" dirty="0" err="1"/>
              <a:t>Authentication</a:t>
            </a:r>
            <a:r>
              <a:rPr lang="en-US" dirty="0"/>
              <a:t> mechanisms are often implemented incorrectly, allowing attackers to compromise authentication tokens or to exploit implementation flaws to assume other user’s identities.</a:t>
            </a:r>
            <a:endParaRPr lang="en-US" b="1" dirty="0"/>
          </a:p>
          <a:p>
            <a:r>
              <a:rPr lang="en-US" b="1" dirty="0"/>
              <a:t>Excessive Data Exposure </a:t>
            </a:r>
            <a:r>
              <a:rPr lang="en-US" b="0" dirty="0"/>
              <a:t>Where d</a:t>
            </a:r>
            <a:r>
              <a:rPr lang="en-US" dirty="0"/>
              <a:t>evelopers tend to expose all object properties without considering their individual sensitivity, relying on clients to perform the data filtering before displaying it to the user.</a:t>
            </a:r>
          </a:p>
          <a:p>
            <a:r>
              <a:rPr lang="en-US" b="1" dirty="0"/>
              <a:t>Lack of Resources &amp; Rate Limiting </a:t>
            </a:r>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r>
              <a:rPr lang="en-US" b="1" dirty="0"/>
              <a:t>Broken Function Level Authorization </a:t>
            </a:r>
            <a:r>
              <a:rPr lang="en-US" dirty="0"/>
              <a:t>Complex access control policies with different hierarchies of groups, and roles, tend to lead to authorization flaws. By exploiting these issues, attackers gain access to other users’ resources and/or administrative functions.</a:t>
            </a:r>
          </a:p>
          <a:p>
            <a:r>
              <a:rPr lang="en-US" b="1" dirty="0"/>
              <a:t>Mass Assignment </a:t>
            </a:r>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r>
              <a:rPr lang="en-US" b="1" dirty="0"/>
              <a:t>Security Misconfiguration </a:t>
            </a:r>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r>
              <a:rPr lang="en-US" b="1" dirty="0"/>
              <a:t>Injection </a:t>
            </a:r>
            <a:r>
              <a:rPr lang="en-US" dirty="0" err="1"/>
              <a:t>Injection</a:t>
            </a:r>
            <a:r>
              <a:rPr lang="en-US" dirty="0"/>
              <a:t> flaws, such as SQL, NoSQL and Command Injection, occur when untrusted data is sent to an interpreter as part of a command or query. </a:t>
            </a:r>
            <a:endParaRPr lang="en-US" b="1" dirty="0"/>
          </a:p>
          <a:p>
            <a:r>
              <a:rPr lang="en-US" b="1" dirty="0"/>
              <a:t>Improper Assets Management </a:t>
            </a:r>
            <a:r>
              <a:rPr lang="en-US" dirty="0"/>
              <a:t>Proper and updated documentation is highly important. Proper hosts and deployed API versions inventory play an important role to mitigate issues such as deprecated API versions and exposed debug endpoints.</a:t>
            </a:r>
          </a:p>
          <a:p>
            <a:r>
              <a:rPr lang="en-US" b="1" dirty="0"/>
              <a:t>Insufficient Logging &amp; Monitoring </a:t>
            </a:r>
            <a:r>
              <a:rPr lang="en-US" dirty="0"/>
              <a:t>Insufficient logging and monitoring, coupled with missing or ineffective integration with incident response, allows attackers to further attack systems.</a:t>
            </a:r>
          </a:p>
          <a:p>
            <a:endParaRPr lang="en-US" b="1" dirty="0"/>
          </a:p>
          <a:p>
            <a:endParaRPr lang="en-US" b="1"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18</a:t>
            </a:fld>
            <a:endParaRPr lang="en-US"/>
          </a:p>
        </p:txBody>
      </p:sp>
    </p:spTree>
    <p:extLst>
      <p:ext uri="{BB962C8B-B14F-4D97-AF65-F5344CB8AC3E}">
        <p14:creationId xmlns:p14="http://schemas.microsoft.com/office/powerpoint/2010/main" val="274595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23</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26</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10/29/2020 11:35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Payment data</a:t>
            </a:r>
          </a:p>
          <a:p>
            <a:r>
              <a:rPr lang="en-GB" dirty="0"/>
              <a:t>User information</a:t>
            </a:r>
          </a:p>
          <a:p>
            <a:r>
              <a:rPr lang="en-GB" dirty="0"/>
              <a:t>Large companies, so can also happen to you</a:t>
            </a:r>
          </a:p>
          <a:p>
            <a:r>
              <a:rPr lang="en-GB" dirty="0"/>
              <a:t>Largest I found is 100 million</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6</a:t>
            </a:fld>
            <a:endParaRPr lang="en-NL"/>
          </a:p>
        </p:txBody>
      </p:sp>
    </p:spTree>
    <p:extLst>
      <p:ext uri="{BB962C8B-B14F-4D97-AF65-F5344CB8AC3E}">
        <p14:creationId xmlns:p14="http://schemas.microsoft.com/office/powerpoint/2010/main" val="125398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t>
            </a:r>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Users use connected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Use a firewall like application gateway to 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 to API Management</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Authenticate, validate and sanitize</a:t>
            </a:r>
          </a:p>
          <a:p>
            <a:pPr algn="l"/>
            <a:endParaRPr lang="en-US" sz="1200" dirty="0">
              <a:gradFill>
                <a:gsLst>
                  <a:gs pos="2917">
                    <a:schemeClr val="tx1"/>
                  </a:gs>
                  <a:gs pos="30000">
                    <a:schemeClr val="tx1"/>
                  </a:gs>
                </a:gsLst>
                <a:lin ang="5400000" scaled="0"/>
              </a:gradFill>
            </a:endParaRPr>
          </a:p>
          <a:p>
            <a:r>
              <a:rPr lang="en-GB" dirty="0"/>
              <a:t>Only pass on validated and trusted requests</a:t>
            </a:r>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11</a:t>
            </a:fld>
            <a:endParaRPr lang="en-NL"/>
          </a:p>
        </p:txBody>
      </p:sp>
    </p:spTree>
    <p:extLst>
      <p:ext uri="{BB962C8B-B14F-4D97-AF65-F5344CB8AC3E}">
        <p14:creationId xmlns:p14="http://schemas.microsoft.com/office/powerpoint/2010/main" val="395453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29/10/2020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29/10/2020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i-scraped-millions-of-venmo-payments-your-data-is-at-ri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siliconrepublic.com/enterprise/us-postal-service-data-breach" TargetMode="External"/><Relationship Id="rId4" Type="http://schemas.openxmlformats.org/officeDocument/2006/relationships/hyperlink" Target="https://www.nytimes.com/2018/09/28/technology/facebook-hack-data-breach.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050292090"/>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051945D4-A204-4E26-83BC-2A362FB05876}"/>
                                            </p:graphicEl>
                                          </p:spTgt>
                                        </p:tgtEl>
                                        <p:attrNameLst>
                                          <p:attrName>style.visibility</p:attrName>
                                        </p:attrNameLst>
                                      </p:cBhvr>
                                      <p:to>
                                        <p:strVal val="visible"/>
                                      </p:to>
                                    </p:set>
                                    <p:animEffect transition="in" filter="fade">
                                      <p:cBhvr>
                                        <p:cTn id="43" dur="500"/>
                                        <p:tgtEl>
                                          <p:spTgt spid="9">
                                            <p:graphicEl>
                                              <a:dgm id="{051945D4-A204-4E26-83BC-2A362FB0587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0863F2B4-AEC4-43DA-BA56-7DECDECB7FBE}"/>
                                            </p:graphicEl>
                                          </p:spTgt>
                                        </p:tgtEl>
                                        <p:attrNameLst>
                                          <p:attrName>style.visibility</p:attrName>
                                        </p:attrNameLst>
                                      </p:cBhvr>
                                      <p:to>
                                        <p:strVal val="visible"/>
                                      </p:to>
                                    </p:set>
                                    <p:animEffect transition="in" filter="fade">
                                      <p:cBhvr>
                                        <p:cTn id="46" dur="500"/>
                                        <p:tgtEl>
                                          <p:spTgt spid="9">
                                            <p:graphicEl>
                                              <a:dgm id="{0863F2B4-AEC4-43DA-BA56-7DECDECB7FBE}"/>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57" dur="500"/>
                                        <p:tgtEl>
                                          <p:spTgt spid="9">
                                            <p:graphicEl>
                                              <a:dgm id="{5AD3BD7E-3944-46AA-B56C-3A8A642CA170}"/>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60" dur="500"/>
                                        <p:tgtEl>
                                          <p:spTgt spid="9">
                                            <p:graphicEl>
                                              <a:dgm id="{354E0138-663B-469D-BB51-0F72A53623FB}"/>
                                            </p:graphicEl>
                                          </p:spTgt>
                                        </p:tgtEl>
                                      </p:cBhvr>
                                    </p:animEffect>
                                  </p:childTnLst>
                                </p:cTn>
                              </p:par>
                              <p:par>
                                <p:cTn id="61" presetID="9" presetClass="emph" presetSubtype="0" grpId="1" nodeType="withEffect">
                                  <p:stCondLst>
                                    <p:cond delay="0"/>
                                  </p:stCondLst>
                                  <p:childTnLst>
                                    <p:set>
                                      <p:cBhvr>
                                        <p:cTn id="62" dur="indefinite"/>
                                        <p:tgtEl>
                                          <p:spTgt spid="9">
                                            <p:graphicEl>
                                              <a:dgm id="{051945D4-A204-4E26-83BC-2A362FB05876}"/>
                                            </p:graphicEl>
                                          </p:spTgt>
                                        </p:tgtEl>
                                        <p:attrNameLst>
                                          <p:attrName>style.opacity</p:attrName>
                                        </p:attrNameLst>
                                      </p:cBhvr>
                                      <p:to>
                                        <p:strVal val="0.25"/>
                                      </p:to>
                                    </p:set>
                                    <p:animEffect filter="image" prLst="opacity: 0.25">
                                      <p:cBhvr rctx="IE">
                                        <p:cTn id="63" dur="indefinite"/>
                                        <p:tgtEl>
                                          <p:spTgt spid="9">
                                            <p:graphicEl>
                                              <a:dgm id="{051945D4-A204-4E26-83BC-2A362FB05876}"/>
                                            </p:graphicEl>
                                          </p:spTgt>
                                        </p:tgtEl>
                                      </p:cBhvr>
                                    </p:animEffect>
                                  </p:childTnLst>
                                </p:cTn>
                              </p:par>
                              <p:par>
                                <p:cTn id="64" presetID="9" presetClass="emph" presetSubtype="0" grpId="1" nodeType="withEffect">
                                  <p:stCondLst>
                                    <p:cond delay="0"/>
                                  </p:stCondLst>
                                  <p:childTnLst>
                                    <p:set>
                                      <p:cBhvr>
                                        <p:cTn id="65" dur="indefinite"/>
                                        <p:tgtEl>
                                          <p:spTgt spid="9">
                                            <p:graphicEl>
                                              <a:dgm id="{0863F2B4-AEC4-43DA-BA56-7DECDECB7FBE}"/>
                                            </p:graphicEl>
                                          </p:spTgt>
                                        </p:tgtEl>
                                        <p:attrNameLst>
                                          <p:attrName>style.opacity</p:attrName>
                                        </p:attrNameLst>
                                      </p:cBhvr>
                                      <p:to>
                                        <p:strVal val="0.25"/>
                                      </p:to>
                                    </p:set>
                                    <p:animEffect filter="image" prLst="opacity: 0.25">
                                      <p:cBhvr rctx="IE">
                                        <p:cTn id="66" dur="indefinite"/>
                                        <p:tgtEl>
                                          <p:spTgt spid="9">
                                            <p:graphicEl>
                                              <a:dgm id="{0863F2B4-AEC4-43DA-BA56-7DECDECB7FB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71" dur="500"/>
                                        <p:tgtEl>
                                          <p:spTgt spid="9">
                                            <p:graphicEl>
                                              <a:dgm id="{99C2E924-8BC0-48CA-AE34-6B3BAE69B598}"/>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74" dur="500"/>
                                        <p:tgtEl>
                                          <p:spTgt spid="9">
                                            <p:graphicEl>
                                              <a:dgm id="{78BDA465-3264-44C9-8577-C411D34BB548}"/>
                                            </p:graphicEl>
                                          </p:spTgt>
                                        </p:tgtEl>
                                      </p:cBhvr>
                                    </p:animEffect>
                                  </p:childTnLst>
                                </p:cTn>
                              </p:par>
                              <p:par>
                                <p:cTn id="75" presetID="9" presetClass="emph" presetSubtype="0" grpId="1" nodeType="withEffect">
                                  <p:stCondLst>
                                    <p:cond delay="0"/>
                                  </p:stCondLst>
                                  <p:childTnLst>
                                    <p:set>
                                      <p:cBhvr>
                                        <p:cTn id="76" dur="indefinite"/>
                                        <p:tgtEl>
                                          <p:spTgt spid="9">
                                            <p:graphicEl>
                                              <a:dgm id="{5AD3BD7E-3944-46AA-B56C-3A8A642CA170}"/>
                                            </p:graphicEl>
                                          </p:spTgt>
                                        </p:tgtEl>
                                        <p:attrNameLst>
                                          <p:attrName>style.opacity</p:attrName>
                                        </p:attrNameLst>
                                      </p:cBhvr>
                                      <p:to>
                                        <p:strVal val="0.25"/>
                                      </p:to>
                                    </p:set>
                                    <p:animEffect filter="image" prLst="opacity: 0.25">
                                      <p:cBhvr rctx="IE">
                                        <p:cTn id="77" dur="indefinite"/>
                                        <p:tgtEl>
                                          <p:spTgt spid="9">
                                            <p:graphicEl>
                                              <a:dgm id="{5AD3BD7E-3944-46AA-B56C-3A8A642CA170}"/>
                                            </p:graphicEl>
                                          </p:spTgt>
                                        </p:tgtEl>
                                      </p:cBhvr>
                                    </p:animEffect>
                                  </p:childTnLst>
                                </p:cTn>
                              </p:par>
                              <p:par>
                                <p:cTn id="78" presetID="9" presetClass="emph" presetSubtype="0" grpId="1" nodeType="withEffect">
                                  <p:stCondLst>
                                    <p:cond delay="0"/>
                                  </p:stCondLst>
                                  <p:childTnLst>
                                    <p:set>
                                      <p:cBhvr>
                                        <p:cTn id="79" dur="indefinite"/>
                                        <p:tgtEl>
                                          <p:spTgt spid="9">
                                            <p:graphicEl>
                                              <a:dgm id="{354E0138-663B-469D-BB51-0F72A53623FB}"/>
                                            </p:graphicEl>
                                          </p:spTgt>
                                        </p:tgtEl>
                                        <p:attrNameLst>
                                          <p:attrName>style.opacity</p:attrName>
                                        </p:attrNameLst>
                                      </p:cBhvr>
                                      <p:to>
                                        <p:strVal val="0.25"/>
                                      </p:to>
                                    </p:set>
                                    <p:animEffect filter="image" prLst="opacity: 0.25">
                                      <p:cBhvr rctx="IE">
                                        <p:cTn id="80" dur="indefinite"/>
                                        <p:tgtEl>
                                          <p:spTgt spid="9">
                                            <p:graphicEl>
                                              <a:dgm id="{354E0138-663B-469D-BB51-0F72A53623FB}"/>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85" dur="500"/>
                                        <p:tgtEl>
                                          <p:spTgt spid="9">
                                            <p:graphicEl>
                                              <a:dgm id="{CFC2D02C-EA3D-409D-AF67-77C5CADF77CE}"/>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88" dur="500"/>
                                        <p:tgtEl>
                                          <p:spTgt spid="9">
                                            <p:graphicEl>
                                              <a:dgm id="{A9A20958-16CE-45B9-82B7-97275DBCDEE9}"/>
                                            </p:graphicEl>
                                          </p:spTgt>
                                        </p:tgtEl>
                                      </p:cBhvr>
                                    </p:animEffect>
                                  </p:childTnLst>
                                </p:cTn>
                              </p:par>
                              <p:par>
                                <p:cTn id="89" presetID="9" presetClass="emph" presetSubtype="0" grpId="1" nodeType="withEffect">
                                  <p:stCondLst>
                                    <p:cond delay="0"/>
                                  </p:stCondLst>
                                  <p:childTnLst>
                                    <p:set>
                                      <p:cBhvr>
                                        <p:cTn id="90" dur="indefinite"/>
                                        <p:tgtEl>
                                          <p:spTgt spid="9">
                                            <p:graphicEl>
                                              <a:dgm id="{99C2E924-8BC0-48CA-AE34-6B3BAE69B598}"/>
                                            </p:graphicEl>
                                          </p:spTgt>
                                        </p:tgtEl>
                                        <p:attrNameLst>
                                          <p:attrName>style.opacity</p:attrName>
                                        </p:attrNameLst>
                                      </p:cBhvr>
                                      <p:to>
                                        <p:strVal val="0.25"/>
                                      </p:to>
                                    </p:set>
                                    <p:animEffect filter="image" prLst="opacity: 0.25">
                                      <p:cBhvr rctx="IE">
                                        <p:cTn id="91" dur="indefinite"/>
                                        <p:tgtEl>
                                          <p:spTgt spid="9">
                                            <p:graphicEl>
                                              <a:dgm id="{99C2E924-8BC0-48CA-AE34-6B3BAE69B598}"/>
                                            </p:graphicEl>
                                          </p:spTgt>
                                        </p:tgtEl>
                                      </p:cBhvr>
                                    </p:animEffect>
                                  </p:childTnLst>
                                </p:cTn>
                              </p:par>
                              <p:par>
                                <p:cTn id="92" presetID="9" presetClass="emph" presetSubtype="0" grpId="1" nodeType="withEffect">
                                  <p:stCondLst>
                                    <p:cond delay="0"/>
                                  </p:stCondLst>
                                  <p:childTnLst>
                                    <p:set>
                                      <p:cBhvr>
                                        <p:cTn id="93" dur="indefinite"/>
                                        <p:tgtEl>
                                          <p:spTgt spid="9">
                                            <p:graphicEl>
                                              <a:dgm id="{78BDA465-3264-44C9-8577-C411D34BB548}"/>
                                            </p:graphicEl>
                                          </p:spTgt>
                                        </p:tgtEl>
                                        <p:attrNameLst>
                                          <p:attrName>style.opacity</p:attrName>
                                        </p:attrNameLst>
                                      </p:cBhvr>
                                      <p:to>
                                        <p:strVal val="0.25"/>
                                      </p:to>
                                    </p:set>
                                    <p:animEffect filter="image" prLst="opacity: 0.25">
                                      <p:cBhvr rctx="IE">
                                        <p:cTn id="94"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33388555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DC566DDC-576F-4779-9D3B-41733D07E41C}"/>
                                            </p:graphicEl>
                                          </p:spTgt>
                                        </p:tgtEl>
                                        <p:attrNameLst>
                                          <p:attrName>style.visibility</p:attrName>
                                        </p:attrNameLst>
                                      </p:cBhvr>
                                      <p:to>
                                        <p:strVal val="visible"/>
                                      </p:to>
                                    </p:set>
                                    <p:animEffect transition="in" filter="fade">
                                      <p:cBhvr>
                                        <p:cTn id="76" dur="500"/>
                                        <p:tgtEl>
                                          <p:spTgt spid="8">
                                            <p:graphicEl>
                                              <a:dgm id="{DC566DDC-576F-4779-9D3B-41733D07E41C}"/>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5610F028-2603-4DEA-BB06-BB5FC8A53BB3}"/>
                                            </p:graphicEl>
                                          </p:spTgt>
                                        </p:tgtEl>
                                        <p:attrNameLst>
                                          <p:attrName>style.visibility</p:attrName>
                                        </p:attrNameLst>
                                      </p:cBhvr>
                                      <p:to>
                                        <p:strVal val="visible"/>
                                      </p:to>
                                    </p:set>
                                    <p:animEffect transition="in" filter="fade">
                                      <p:cBhvr>
                                        <p:cTn id="84" dur="500"/>
                                        <p:tgtEl>
                                          <p:spTgt spid="8">
                                            <p:graphicEl>
                                              <a:dgm id="{5610F028-2603-4DEA-BB06-BB5FC8A53BB3}"/>
                                            </p:graphicEl>
                                          </p:spTgt>
                                        </p:tgtEl>
                                      </p:cBhvr>
                                    </p:animEffect>
                                  </p:childTnLst>
                                </p:cTn>
                              </p:par>
                              <p:par>
                                <p:cTn id="85" presetID="9" presetClass="emph" presetSubtype="0" grpId="1" nodeType="withEffect">
                                  <p:stCondLst>
                                    <p:cond delay="0"/>
                                  </p:stCondLst>
                                  <p:childTnLst>
                                    <p:set>
                                      <p:cBhvr>
                                        <p:cTn id="86" dur="indefinite"/>
                                        <p:tgtEl>
                                          <p:spTgt spid="8">
                                            <p:graphicEl>
                                              <a:dgm id="{DC566DDC-576F-4779-9D3B-41733D07E41C}"/>
                                            </p:graphicEl>
                                          </p:spTgt>
                                        </p:tgtEl>
                                        <p:attrNameLst>
                                          <p:attrName>style.opacity</p:attrName>
                                        </p:attrNameLst>
                                      </p:cBhvr>
                                      <p:to>
                                        <p:strVal val="0.25"/>
                                      </p:to>
                                    </p:set>
                                    <p:animEffect filter="image" prLst="opacity: 0.25">
                                      <p:cBhvr rctx="IE">
                                        <p:cTn id="87" dur="indefinite"/>
                                        <p:tgtEl>
                                          <p:spTgt spid="8">
                                            <p:graphicEl>
                                              <a:dgm id="{DC566DDC-576F-4779-9D3B-41733D07E41C}"/>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92" dur="500"/>
                                        <p:tgtEl>
                                          <p:spTgt spid="8">
                                            <p:graphicEl>
                                              <a:dgm id="{7452BA89-8550-4A0D-924F-C26F7E1AFE69}"/>
                                            </p:graphicEl>
                                          </p:spTgt>
                                        </p:tgtEl>
                                      </p:cBhvr>
                                    </p:animEffect>
                                  </p:childTnLst>
                                </p:cTn>
                              </p:par>
                              <p:par>
                                <p:cTn id="93" presetID="9" presetClass="emph" presetSubtype="0" grpId="1" nodeType="withEffect">
                                  <p:stCondLst>
                                    <p:cond delay="0"/>
                                  </p:stCondLst>
                                  <p:childTnLst>
                                    <p:set>
                                      <p:cBhvr>
                                        <p:cTn id="94" dur="indefinite"/>
                                        <p:tgtEl>
                                          <p:spTgt spid="8">
                                            <p:graphicEl>
                                              <a:dgm id="{5610F028-2603-4DEA-BB06-BB5FC8A53BB3}"/>
                                            </p:graphicEl>
                                          </p:spTgt>
                                        </p:tgtEl>
                                        <p:attrNameLst>
                                          <p:attrName>style.opacity</p:attrName>
                                        </p:attrNameLst>
                                      </p:cBhvr>
                                      <p:to>
                                        <p:strVal val="0.25"/>
                                      </p:to>
                                    </p:set>
                                    <p:animEffect filter="image" prLst="opacity: 0.25">
                                      <p:cBhvr rctx="IE">
                                        <p:cTn id="95" dur="indefinite"/>
                                        <p:tgtEl>
                                          <p:spTgt spid="8">
                                            <p:graphicEl>
                                              <a:dgm id="{5610F028-2603-4DEA-BB06-BB5FC8A53B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015-BA29-4ACC-943C-C304E26FAE40}"/>
              </a:ext>
            </a:extLst>
          </p:cNvPr>
          <p:cNvSpPr>
            <a:spLocks noGrp="1"/>
          </p:cNvSpPr>
          <p:nvPr>
            <p:ph type="title"/>
          </p:nvPr>
        </p:nvSpPr>
        <p:spPr/>
        <p:txBody>
          <a:bodyPr/>
          <a:lstStyle/>
          <a:p>
            <a:r>
              <a:rPr lang="en-US" dirty="0"/>
              <a:t>OWASP API Security Top 10</a:t>
            </a:r>
            <a:endParaRPr lang="nl-NL" dirty="0"/>
          </a:p>
        </p:txBody>
      </p:sp>
      <p:pic>
        <p:nvPicPr>
          <p:cNvPr id="9" name="Content Placeholder 8">
            <a:extLst>
              <a:ext uri="{FF2B5EF4-FFF2-40B4-BE49-F238E27FC236}">
                <a16:creationId xmlns:a16="http://schemas.microsoft.com/office/drawing/2014/main" id="{7227A924-9F96-4C4A-BE7C-47F5CDD5937C}"/>
              </a:ext>
            </a:extLst>
          </p:cNvPr>
          <p:cNvPicPr>
            <a:picLocks noGrp="1" noChangeAspect="1"/>
          </p:cNvPicPr>
          <p:nvPr>
            <p:ph sz="half" idx="1"/>
          </p:nvPr>
        </p:nvPicPr>
        <p:blipFill rotWithShape="1">
          <a:blip r:embed="rId3"/>
          <a:srcRect t="9936" b="902"/>
          <a:stretch/>
        </p:blipFill>
        <p:spPr>
          <a:xfrm>
            <a:off x="267873" y="750173"/>
            <a:ext cx="4559156" cy="5750132"/>
          </a:xfrm>
        </p:spPr>
      </p:pic>
      <p:pic>
        <p:nvPicPr>
          <p:cNvPr id="11" name="Content Placeholder 10">
            <a:extLst>
              <a:ext uri="{FF2B5EF4-FFF2-40B4-BE49-F238E27FC236}">
                <a16:creationId xmlns:a16="http://schemas.microsoft.com/office/drawing/2014/main" id="{9916781C-42E0-4A02-92E3-DB9E739048F6}"/>
              </a:ext>
            </a:extLst>
          </p:cNvPr>
          <p:cNvPicPr>
            <a:picLocks noGrp="1" noChangeAspect="1"/>
          </p:cNvPicPr>
          <p:nvPr>
            <p:ph sz="half" idx="2"/>
          </p:nvPr>
        </p:nvPicPr>
        <p:blipFill rotWithShape="1">
          <a:blip r:embed="rId4"/>
          <a:srcRect t="9936" b="902"/>
          <a:stretch/>
        </p:blipFill>
        <p:spPr>
          <a:xfrm>
            <a:off x="4963514" y="750173"/>
            <a:ext cx="4559156" cy="5750132"/>
          </a:xfrm>
        </p:spPr>
      </p:pic>
      <p:sp>
        <p:nvSpPr>
          <p:cNvPr id="5" name="Content Placeholder 2">
            <a:extLst>
              <a:ext uri="{FF2B5EF4-FFF2-40B4-BE49-F238E27FC236}">
                <a16:creationId xmlns:a16="http://schemas.microsoft.com/office/drawing/2014/main" id="{CD46998D-2CDC-4CB2-B565-AE72B09B7AA3}"/>
              </a:ext>
            </a:extLst>
          </p:cNvPr>
          <p:cNvSpPr txBox="1">
            <a:spLocks/>
          </p:cNvSpPr>
          <p:nvPr/>
        </p:nvSpPr>
        <p:spPr>
          <a:xfrm>
            <a:off x="8446008" y="1825625"/>
            <a:ext cx="350215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pic>
        <p:nvPicPr>
          <p:cNvPr id="17" name="Picture 16">
            <a:extLst>
              <a:ext uri="{FF2B5EF4-FFF2-40B4-BE49-F238E27FC236}">
                <a16:creationId xmlns:a16="http://schemas.microsoft.com/office/drawing/2014/main" id="{65369BCD-82B1-4CFB-8C61-300AE007A850}"/>
              </a:ext>
            </a:extLst>
          </p:cNvPr>
          <p:cNvPicPr>
            <a:picLocks noChangeAspect="1"/>
          </p:cNvPicPr>
          <p:nvPr/>
        </p:nvPicPr>
        <p:blipFill rotWithShape="1">
          <a:blip r:embed="rId5"/>
          <a:srcRect t="9936" r="49179" b="902"/>
          <a:stretch/>
        </p:blipFill>
        <p:spPr>
          <a:xfrm>
            <a:off x="9659156" y="750173"/>
            <a:ext cx="2317016" cy="5750132"/>
          </a:xfrm>
          <a:prstGeom prst="rect">
            <a:avLst/>
          </a:prstGeom>
        </p:spPr>
      </p:pic>
      <p:sp>
        <p:nvSpPr>
          <p:cNvPr id="18" name="TextBox 17">
            <a:extLst>
              <a:ext uri="{FF2B5EF4-FFF2-40B4-BE49-F238E27FC236}">
                <a16:creationId xmlns:a16="http://schemas.microsoft.com/office/drawing/2014/main" id="{0A413262-ACCF-4F85-804C-CD6D9EF2E805}"/>
              </a:ext>
            </a:extLst>
          </p:cNvPr>
          <p:cNvSpPr txBox="1"/>
          <p:nvPr/>
        </p:nvSpPr>
        <p:spPr>
          <a:xfrm>
            <a:off x="2699622" y="6471513"/>
            <a:ext cx="6792757" cy="307777"/>
          </a:xfrm>
          <a:prstGeom prst="rect">
            <a:avLst/>
          </a:prstGeom>
          <a:noFill/>
        </p:spPr>
        <p:txBody>
          <a:bodyPr wrap="none" rtlCol="0">
            <a:spAutoFit/>
          </a:bodyPr>
          <a:lstStyle/>
          <a:p>
            <a:r>
              <a:rPr lang="nl-NL" sz="1400" dirty="0">
                <a:solidFill>
                  <a:schemeClr val="bg1"/>
                </a:solidFill>
              </a:rPr>
              <a:t>https://apisecurity.io/encyclopedia/content/owasp-api-security-top-10-cheat-sheet-a4.pdf</a:t>
            </a:r>
          </a:p>
        </p:txBody>
      </p:sp>
    </p:spTree>
    <p:extLst>
      <p:ext uri="{BB962C8B-B14F-4D97-AF65-F5344CB8AC3E}">
        <p14:creationId xmlns:p14="http://schemas.microsoft.com/office/powerpoint/2010/main" val="4169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dirty="0"/>
              <a:t>OWASP API Security Top 10</a:t>
            </a:r>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sz="half" idx="1"/>
            <p:extLst>
              <p:ext uri="{D42A27DB-BD31-4B8C-83A1-F6EECF244321}">
                <p14:modId xmlns:p14="http://schemas.microsoft.com/office/powerpoint/2010/main" val="32392693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OWASP API Security Top 10">
            <a:extLst>
              <a:ext uri="{FF2B5EF4-FFF2-40B4-BE49-F238E27FC236}">
                <a16:creationId xmlns:a16="http://schemas.microsoft.com/office/drawing/2014/main" id="{CE46F832-B24C-4ACA-BEBC-30F134E8CF79}"/>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81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Object Level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3">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5">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11705" y="1910730"/>
            <a:ext cx="2242310" cy="1423980"/>
          </a:xfrm>
          <a:prstGeom prst="rect">
            <a:avLst/>
          </a:prstGeom>
          <a:noFill/>
        </p:spPr>
        <p:txBody>
          <a:bodyPr wrap="square" lIns="182880" tIns="146304" rIns="182880" bIns="146304"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1960246"/>
            <a:ext cx="2196475" cy="173268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96324" y="2138998"/>
            <a:ext cx="2417229" cy="1195712"/>
          </a:xfrm>
          <a:prstGeom prst="rect">
            <a:avLst/>
          </a:prstGeom>
          <a:noFill/>
        </p:spPr>
        <p:txBody>
          <a:bodyPr wrap="square" lIns="274320" tIns="146304" rIns="182880" bIns="146304" numCol="1" rtlCol="0">
            <a:spAutoFit/>
          </a:bodyPr>
          <a:lstStyle/>
          <a:p>
            <a:pPr lvl="0">
              <a:spcAft>
                <a:spcPts val="100"/>
              </a:spcAft>
              <a:defRPr/>
            </a:pPr>
            <a:r>
              <a:rPr lang="en-US" sz="1400" dirty="0">
                <a:solidFill>
                  <a:schemeClr val="bg1"/>
                </a:solidFill>
                <a:latin typeface="+mj-lt"/>
                <a:ea typeface="+mj-ea"/>
                <a:cs typeface="+mj-cs"/>
              </a:rPr>
              <a:t>Discover</a:t>
            </a:r>
          </a:p>
          <a:p>
            <a:pPr lvl="0">
              <a:spcAft>
                <a:spcPts val="100"/>
              </a:spcAf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lvl="0">
              <a:spcAft>
                <a:spcPts val="100"/>
              </a:spcAft>
              <a:defRPr/>
            </a:pPr>
            <a:r>
              <a:rPr lang="en-US" sz="1400" dirty="0">
                <a:solidFill>
                  <a:schemeClr val="bg1"/>
                </a:solidFill>
                <a:latin typeface="+mj-lt"/>
                <a:ea typeface="+mj-ea"/>
                <a:cs typeface="+mj-cs"/>
              </a:rPr>
              <a:t>Code samples</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6" y="2185262"/>
            <a:ext cx="2192459" cy="150766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bg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fade">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500"/>
                                        <p:tgtEl>
                                          <p:spTgt spid="31">
                                            <p:txEl>
                                              <p:pRg st="1" end="1"/>
                                            </p:txEl>
                                          </p:spTgt>
                                        </p:tgtEl>
                                      </p:cBhvr>
                                    </p:animEffect>
                                  </p:childTnLst>
                                </p:cTn>
                              </p:par>
                              <p:par>
                                <p:cTn id="27" presetID="9" presetClass="emph" presetSubtype="0" grpId="0" nodeType="withEffect">
                                  <p:stCondLst>
                                    <p:cond delay="0"/>
                                  </p:stCondLst>
                                  <p:childTnLst>
                                    <p:set>
                                      <p:cBhvr>
                                        <p:cTn id="28" dur="indefinite"/>
                                        <p:tgtEl>
                                          <p:spTgt spid="31">
                                            <p:txEl>
                                              <p:pRg st="0" end="0"/>
                                            </p:txEl>
                                          </p:spTgt>
                                        </p:tgtEl>
                                        <p:attrNameLst>
                                          <p:attrName>style.opacity</p:attrName>
                                        </p:attrNameLst>
                                      </p:cBhvr>
                                      <p:to>
                                        <p:strVal val="0.25"/>
                                      </p:to>
                                    </p:set>
                                    <p:animEffect filter="image" prLst="opacity: 0.25">
                                      <p:cBhvr rctx="IE">
                                        <p:cTn id="29" dur="indefinite"/>
                                        <p:tgtEl>
                                          <p:spTgt spid="3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animEffect transition="in" filter="fade">
                                      <p:cBhvr>
                                        <p:cTn id="34" dur="500"/>
                                        <p:tgtEl>
                                          <p:spTgt spid="31">
                                            <p:txEl>
                                              <p:pRg st="2" end="2"/>
                                            </p:txEl>
                                          </p:spTgt>
                                        </p:tgtEl>
                                      </p:cBhvr>
                                    </p:animEffect>
                                  </p:childTnLst>
                                </p:cTn>
                              </p:par>
                              <p:par>
                                <p:cTn id="35" presetID="9" presetClass="emph" presetSubtype="0" grpId="0" nodeType="withEffect">
                                  <p:stCondLst>
                                    <p:cond delay="0"/>
                                  </p:stCondLst>
                                  <p:childTnLst>
                                    <p:set>
                                      <p:cBhvr>
                                        <p:cTn id="36" dur="indefinite"/>
                                        <p:tgtEl>
                                          <p:spTgt spid="31">
                                            <p:txEl>
                                              <p:pRg st="1" end="1"/>
                                            </p:txEl>
                                          </p:spTgt>
                                        </p:tgtEl>
                                        <p:attrNameLst>
                                          <p:attrName>style.opacity</p:attrName>
                                        </p:attrNameLst>
                                      </p:cBhvr>
                                      <p:to>
                                        <p:strVal val="0.25"/>
                                      </p:to>
                                    </p:set>
                                    <p:animEffect filter="image" prLst="opacity: 0.25">
                                      <p:cBhvr rctx="IE">
                                        <p:cTn id="37" dur="indefinite"/>
                                        <p:tgtEl>
                                          <p:spTgt spid="3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3" end="3"/>
                                            </p:txEl>
                                          </p:spTgt>
                                        </p:tgtEl>
                                        <p:attrNameLst>
                                          <p:attrName>style.visibility</p:attrName>
                                        </p:attrNameLst>
                                      </p:cBhvr>
                                      <p:to>
                                        <p:strVal val="visible"/>
                                      </p:to>
                                    </p:set>
                                    <p:animEffect transition="in" filter="fade">
                                      <p:cBhvr>
                                        <p:cTn id="42" dur="500"/>
                                        <p:tgtEl>
                                          <p:spTgt spid="31">
                                            <p:txEl>
                                              <p:pRg st="3" end="3"/>
                                            </p:txEl>
                                          </p:spTgt>
                                        </p:tgtEl>
                                      </p:cBhvr>
                                    </p:animEffect>
                                  </p:childTnLst>
                                </p:cTn>
                              </p:par>
                              <p:par>
                                <p:cTn id="43" presetID="9" presetClass="emph" presetSubtype="0" grpId="0" nodeType="withEffect">
                                  <p:stCondLst>
                                    <p:cond delay="0"/>
                                  </p:stCondLst>
                                  <p:childTnLst>
                                    <p:set>
                                      <p:cBhvr>
                                        <p:cTn id="44" dur="indefinite"/>
                                        <p:tgtEl>
                                          <p:spTgt spid="31">
                                            <p:txEl>
                                              <p:pRg st="2" end="2"/>
                                            </p:txEl>
                                          </p:spTgt>
                                        </p:tgtEl>
                                        <p:attrNameLst>
                                          <p:attrName>style.opacity</p:attrName>
                                        </p:attrNameLst>
                                      </p:cBhvr>
                                      <p:to>
                                        <p:strVal val="0.25"/>
                                      </p:to>
                                    </p:set>
                                    <p:animEffect filter="image" prLst="opacity: 0.25">
                                      <p:cBhvr rctx="IE">
                                        <p:cTn id="45" dur="indefinite"/>
                                        <p:tgtEl>
                                          <p:spTgt spid="3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4" end="4"/>
                                            </p:txEl>
                                          </p:spTgt>
                                        </p:tgtEl>
                                        <p:attrNameLst>
                                          <p:attrName>style.visibility</p:attrName>
                                        </p:attrNameLst>
                                      </p:cBhvr>
                                      <p:to>
                                        <p:strVal val="visible"/>
                                      </p:to>
                                    </p:set>
                                    <p:animEffect transition="in" filter="fade">
                                      <p:cBhvr>
                                        <p:cTn id="50" dur="500"/>
                                        <p:tgtEl>
                                          <p:spTgt spid="31">
                                            <p:txEl>
                                              <p:pRg st="4" end="4"/>
                                            </p:txEl>
                                          </p:spTgt>
                                        </p:tgtEl>
                                      </p:cBhvr>
                                    </p:animEffect>
                                  </p:childTnLst>
                                </p:cTn>
                              </p:par>
                              <p:par>
                                <p:cTn id="51" presetID="9" presetClass="emph" presetSubtype="0" grpId="0" nodeType="withEffect">
                                  <p:stCondLst>
                                    <p:cond delay="0"/>
                                  </p:stCondLst>
                                  <p:childTnLst>
                                    <p:set>
                                      <p:cBhvr>
                                        <p:cTn id="52" dur="indefinite"/>
                                        <p:tgtEl>
                                          <p:spTgt spid="31">
                                            <p:txEl>
                                              <p:pRg st="3" end="3"/>
                                            </p:txEl>
                                          </p:spTgt>
                                        </p:tgtEl>
                                        <p:attrNameLst>
                                          <p:attrName>style.opacity</p:attrName>
                                        </p:attrNameLst>
                                      </p:cBhvr>
                                      <p:to>
                                        <p:strVal val="0.25"/>
                                      </p:to>
                                    </p:set>
                                    <p:animEffect filter="image" prLst="opacity: 0.25">
                                      <p:cBhvr rctx="IE">
                                        <p:cTn id="53" dur="indefinite"/>
                                        <p:tgtEl>
                                          <p:spTgt spid="31">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9" presetClass="emph" presetSubtype="0" grpId="0" nodeType="withEffect">
                                  <p:stCondLst>
                                    <p:cond delay="0"/>
                                  </p:stCondLst>
                                  <p:childTnLst>
                                    <p:set>
                                      <p:cBhvr>
                                        <p:cTn id="60" dur="indefinite"/>
                                        <p:tgtEl>
                                          <p:spTgt spid="31">
                                            <p:txEl>
                                              <p:pRg st="4" end="4"/>
                                            </p:txEl>
                                          </p:spTgt>
                                        </p:tgtEl>
                                        <p:attrNameLst>
                                          <p:attrName>style.opacity</p:attrName>
                                        </p:attrNameLst>
                                      </p:cBhvr>
                                      <p:to>
                                        <p:strVal val="0.25"/>
                                      </p:to>
                                    </p:set>
                                    <p:animEffect filter="image" prLst="opacity: 0.25">
                                      <p:cBhvr rctx="IE">
                                        <p:cTn id="61" dur="indefinite"/>
                                        <p:tgtEl>
                                          <p:spTgt spid="31">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xEl>
                                              <p:pRg st="0" end="0"/>
                                            </p:txEl>
                                          </p:spTgt>
                                        </p:tgtEl>
                                        <p:attrNameLst>
                                          <p:attrName>style.visibility</p:attrName>
                                        </p:attrNameLst>
                                      </p:cBhvr>
                                      <p:to>
                                        <p:strVal val="visible"/>
                                      </p:to>
                                    </p:set>
                                    <p:animEffect transition="in" filter="fade">
                                      <p:cBhvr>
                                        <p:cTn id="64" dur="500"/>
                                        <p:tgtEl>
                                          <p:spTgt spid="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
                                            <p:txEl>
                                              <p:pRg st="1" end="1"/>
                                            </p:txEl>
                                          </p:spTgt>
                                        </p:tgtEl>
                                        <p:attrNameLst>
                                          <p:attrName>style.visibility</p:attrName>
                                        </p:attrNameLst>
                                      </p:cBhvr>
                                      <p:to>
                                        <p:strVal val="visible"/>
                                      </p:to>
                                    </p:set>
                                    <p:animEffect transition="in" filter="fade">
                                      <p:cBhvr>
                                        <p:cTn id="69" dur="500"/>
                                        <p:tgtEl>
                                          <p:spTgt spid="39">
                                            <p:txEl>
                                              <p:pRg st="1" end="1"/>
                                            </p:txEl>
                                          </p:spTgt>
                                        </p:tgtEl>
                                      </p:cBhvr>
                                    </p:animEffect>
                                  </p:childTnLst>
                                </p:cTn>
                              </p:par>
                              <p:par>
                                <p:cTn id="70" presetID="9" presetClass="emph" presetSubtype="0" grpId="0" nodeType="withEffect">
                                  <p:stCondLst>
                                    <p:cond delay="0"/>
                                  </p:stCondLst>
                                  <p:childTnLst>
                                    <p:set>
                                      <p:cBhvr>
                                        <p:cTn id="71" dur="indefinite"/>
                                        <p:tgtEl>
                                          <p:spTgt spid="39">
                                            <p:txEl>
                                              <p:pRg st="0" end="0"/>
                                            </p:txEl>
                                          </p:spTgt>
                                        </p:tgtEl>
                                        <p:attrNameLst>
                                          <p:attrName>style.opacity</p:attrName>
                                        </p:attrNameLst>
                                      </p:cBhvr>
                                      <p:to>
                                        <p:strVal val="0.25"/>
                                      </p:to>
                                    </p:set>
                                    <p:animEffect filter="image" prLst="opacity: 0.25">
                                      <p:cBhvr rctx="IE">
                                        <p:cTn id="72" dur="indefinite"/>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
                                            <p:txEl>
                                              <p:pRg st="2" end="2"/>
                                            </p:txEl>
                                          </p:spTgt>
                                        </p:tgtEl>
                                        <p:attrNameLst>
                                          <p:attrName>style.visibility</p:attrName>
                                        </p:attrNameLst>
                                      </p:cBhvr>
                                      <p:to>
                                        <p:strVal val="visible"/>
                                      </p:to>
                                    </p:set>
                                    <p:animEffect transition="in" filter="fade">
                                      <p:cBhvr>
                                        <p:cTn id="77" dur="500"/>
                                        <p:tgtEl>
                                          <p:spTgt spid="39">
                                            <p:txEl>
                                              <p:pRg st="2" end="2"/>
                                            </p:txEl>
                                          </p:spTgt>
                                        </p:tgtEl>
                                      </p:cBhvr>
                                    </p:animEffect>
                                  </p:childTnLst>
                                </p:cTn>
                              </p:par>
                              <p:par>
                                <p:cTn id="78" presetID="9" presetClass="emph" presetSubtype="0" grpId="0" nodeType="withEffect">
                                  <p:stCondLst>
                                    <p:cond delay="0"/>
                                  </p:stCondLst>
                                  <p:childTnLst>
                                    <p:set>
                                      <p:cBhvr>
                                        <p:cTn id="79" dur="indefinite"/>
                                        <p:tgtEl>
                                          <p:spTgt spid="39">
                                            <p:txEl>
                                              <p:pRg st="1" end="1"/>
                                            </p:txEl>
                                          </p:spTgt>
                                        </p:tgtEl>
                                        <p:attrNameLst>
                                          <p:attrName>style.opacity</p:attrName>
                                        </p:attrNameLst>
                                      </p:cBhvr>
                                      <p:to>
                                        <p:strVal val="0.25"/>
                                      </p:to>
                                    </p:set>
                                    <p:animEffect filter="image" prLst="opacity: 0.25">
                                      <p:cBhvr rctx="IE">
                                        <p:cTn id="80" dur="indefinite"/>
                                        <p:tgtEl>
                                          <p:spTgt spid="39">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xEl>
                                              <p:pRg st="3" end="3"/>
                                            </p:txEl>
                                          </p:spTgt>
                                        </p:tgtEl>
                                        <p:attrNameLst>
                                          <p:attrName>style.visibility</p:attrName>
                                        </p:attrNameLst>
                                      </p:cBhvr>
                                      <p:to>
                                        <p:strVal val="visible"/>
                                      </p:to>
                                    </p:set>
                                    <p:animEffect transition="in" filter="fade">
                                      <p:cBhvr>
                                        <p:cTn id="85" dur="500"/>
                                        <p:tgtEl>
                                          <p:spTgt spid="39">
                                            <p:txEl>
                                              <p:pRg st="3" end="3"/>
                                            </p:txEl>
                                          </p:spTgt>
                                        </p:tgtEl>
                                      </p:cBhvr>
                                    </p:animEffect>
                                  </p:childTnLst>
                                </p:cTn>
                              </p:par>
                              <p:par>
                                <p:cTn id="86" presetID="9" presetClass="emph" presetSubtype="0" grpId="0" nodeType="withEffect">
                                  <p:stCondLst>
                                    <p:cond delay="0"/>
                                  </p:stCondLst>
                                  <p:childTnLst>
                                    <p:set>
                                      <p:cBhvr>
                                        <p:cTn id="87" dur="indefinite"/>
                                        <p:tgtEl>
                                          <p:spTgt spid="39">
                                            <p:txEl>
                                              <p:pRg st="2" end="2"/>
                                            </p:txEl>
                                          </p:spTgt>
                                        </p:tgtEl>
                                        <p:attrNameLst>
                                          <p:attrName>style.opacity</p:attrName>
                                        </p:attrNameLst>
                                      </p:cBhvr>
                                      <p:to>
                                        <p:strVal val="0.25"/>
                                      </p:to>
                                    </p:set>
                                    <p:animEffect filter="image" prLst="opacity: 0.25">
                                      <p:cBhvr rctx="IE">
                                        <p:cTn id="88" dur="indefinite"/>
                                        <p:tgtEl>
                                          <p:spTgt spid="39">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9"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dissolve">
                                      <p:cBhvr>
                                        <p:cTn id="99" dur="1000"/>
                                        <p:tgtEl>
                                          <p:spTgt spid="71"/>
                                        </p:tgtEl>
                                      </p:cBhvr>
                                    </p:animEffect>
                                  </p:childTnLst>
                                </p:cTn>
                              </p:par>
                              <p:par>
                                <p:cTn id="100" presetID="9" presetClass="emph" presetSubtype="0" grpId="0" nodeType="withEffect">
                                  <p:stCondLst>
                                    <p:cond delay="0"/>
                                  </p:stCondLst>
                                  <p:childTnLst>
                                    <p:set>
                                      <p:cBhvr>
                                        <p:cTn id="101" dur="indefinite"/>
                                        <p:tgtEl>
                                          <p:spTgt spid="39">
                                            <p:txEl>
                                              <p:pRg st="3" end="3"/>
                                            </p:txEl>
                                          </p:spTgt>
                                        </p:tgtEl>
                                        <p:attrNameLst>
                                          <p:attrName>style.opacity</p:attrName>
                                        </p:attrNameLst>
                                      </p:cBhvr>
                                      <p:to>
                                        <p:strVal val="0.25"/>
                                      </p:to>
                                    </p:set>
                                    <p:animEffect filter="image" prLst="opacity: 0.25">
                                      <p:cBhvr rctx="IE">
                                        <p:cTn id="102" dur="indefinite"/>
                                        <p:tgtEl>
                                          <p:spTgt spid="39">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1000"/>
                                        <p:tgtEl>
                                          <p:spTgt spid="72"/>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1000"/>
                                        <p:tgtEl>
                                          <p:spTgt spid="7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allAtOnce"/>
      <p:bldP spid="37" grpId="0" animBg="1"/>
      <p:bldP spid="39" grpId="0" uiExpand="1" build="allAtOnce"/>
      <p:bldP spid="43" grpId="0" animBg="1"/>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2700</TotalTime>
  <Words>4804</Words>
  <Application>Microsoft Office PowerPoint</Application>
  <PresentationFormat>Widescreen</PresentationFormat>
  <Paragraphs>404</Paragraphs>
  <Slides>27</Slides>
  <Notes>25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 API Security Top 10</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2</cp:revision>
  <dcterms:created xsi:type="dcterms:W3CDTF">2020-08-29T14:34:14Z</dcterms:created>
  <dcterms:modified xsi:type="dcterms:W3CDTF">2020-10-29T10:50:34Z</dcterms:modified>
</cp:coreProperties>
</file>